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9" r:id="rId1"/>
  </p:sldMasterIdLst>
  <p:notesMasterIdLst>
    <p:notesMasterId r:id="rId11"/>
  </p:notesMasterIdLst>
  <p:sldIdLst>
    <p:sldId id="426" r:id="rId2"/>
    <p:sldId id="419" r:id="rId3"/>
    <p:sldId id="307" r:id="rId4"/>
    <p:sldId id="305" r:id="rId5"/>
    <p:sldId id="308" r:id="rId6"/>
    <p:sldId id="409" r:id="rId7"/>
    <p:sldId id="393" r:id="rId8"/>
    <p:sldId id="283" r:id="rId9"/>
    <p:sldId id="35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8E0000"/>
    <a:srgbClr val="0A1638"/>
    <a:srgbClr val="0F2259"/>
    <a:srgbClr val="112765"/>
    <a:srgbClr val="145C1D"/>
    <a:srgbClr val="365D35"/>
    <a:srgbClr val="EBEBF1"/>
    <a:srgbClr val="D8D9E4"/>
    <a:srgbClr val="A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3164" autoAdjust="0"/>
  </p:normalViewPr>
  <p:slideViewPr>
    <p:cSldViewPr snapToGrid="0">
      <p:cViewPr varScale="1">
        <p:scale>
          <a:sx n="67" d="100"/>
          <a:sy n="67" d="100"/>
        </p:scale>
        <p:origin x="32" y="-15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828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9B305-BE8A-450C-A0B1-449D0B711253}" type="datetimeFigureOut">
              <a:rPr lang="it-IT" smtClean="0"/>
              <a:t>05/10/2015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6D5D2-6C7E-4359-846D-887553511B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177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8400" y="3159761"/>
            <a:ext cx="6096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20" y="1219200"/>
            <a:ext cx="100584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4800" y="3375491"/>
            <a:ext cx="82296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4800" y="685802"/>
            <a:ext cx="7721600" cy="3505199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2800" y="609601"/>
            <a:ext cx="2844800" cy="51816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0800" y="685801"/>
            <a:ext cx="6705600" cy="45720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04436-CA73-4D53-89B4-2A5C7347BF2F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89600" y="4074498"/>
            <a:ext cx="6096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0" y="4267368"/>
            <a:ext cx="49784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1905000"/>
            <a:ext cx="804672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792224" y="658368"/>
            <a:ext cx="4364736" cy="3429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705600" y="658369"/>
            <a:ext cx="4364736" cy="34321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816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2224" y="1371600"/>
            <a:ext cx="43688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05600" y="661976"/>
            <a:ext cx="4364736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05600" y="1371600"/>
            <a:ext cx="4364736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08853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3707" y="520192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05227" y="1774588"/>
            <a:ext cx="6096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685801"/>
            <a:ext cx="57912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0" y="685801"/>
            <a:ext cx="34544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25600" y="612776"/>
            <a:ext cx="89408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00" y="3453047"/>
            <a:ext cx="67056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7136" y="3331464"/>
            <a:ext cx="6096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145C1D">
                <a:alpha val="90000"/>
              </a:srgbClr>
            </a:gs>
            <a:gs pos="100000">
              <a:schemeClr val="bg2">
                <a:shade val="40000"/>
                <a:satMod val="180000"/>
              </a:schemeClr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830961" y="1038441"/>
            <a:ext cx="965416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557464" y="419133"/>
            <a:ext cx="5538472" cy="5973945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4370607" y="116855"/>
            <a:ext cx="8639149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6320" y="4876800"/>
            <a:ext cx="100584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44800" y="685802"/>
            <a:ext cx="8128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5473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C7004436-CA73-4D53-89B4-2A5C7347BF2F}" type="datetimeFigureOut">
              <a:rPr lang="en-US" smtClean="0"/>
              <a:t>10/5/2015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80" y="6154739"/>
            <a:ext cx="6096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280" y="5842000"/>
            <a:ext cx="28448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35" y="2255655"/>
            <a:ext cx="3952665" cy="2346690"/>
          </a:xfrm>
          <a:prstGeom prst="rect">
            <a:avLst/>
          </a:prstGeom>
        </p:spPr>
      </p:pic>
      <p:pic>
        <p:nvPicPr>
          <p:cNvPr id="6" name="bensound-happines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5550" y="625475"/>
            <a:ext cx="406400" cy="406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775" y="2255655"/>
            <a:ext cx="3089275" cy="30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5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888" y="1298258"/>
            <a:ext cx="6509438" cy="427228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823" y="2880275"/>
            <a:ext cx="1867555" cy="155365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116497" y="1541573"/>
            <a:ext cx="100755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Ti diamo una mano </a:t>
            </a:r>
          </a:p>
          <a:p>
            <a:pPr algn="ctr"/>
            <a:r>
              <a:rPr lang="it-IT" sz="8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con i nostri </a:t>
            </a:r>
          </a:p>
          <a:p>
            <a:pPr algn="ctr"/>
            <a:r>
              <a:rPr lang="it-IT" sz="80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SERVIZI</a:t>
            </a:r>
            <a:endParaRPr lang="it-IT" sz="80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23" y="0"/>
            <a:ext cx="4344292" cy="6858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90" y="-1"/>
            <a:ext cx="49559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3" y="842051"/>
            <a:ext cx="8629650" cy="5494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7846">
            <a:off x="7219709" y="2740885"/>
            <a:ext cx="3929942" cy="3291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790619" y="2623045"/>
            <a:ext cx="9363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72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120.000</a:t>
            </a:r>
            <a:r>
              <a:rPr lang="it-IT" sz="72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 </a:t>
            </a:r>
            <a:endParaRPr lang="it-IT" sz="7200" spc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  <a:p>
            <a:pPr algn="ctr"/>
            <a:r>
              <a:rPr lang="it-IT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730/Unico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2951913" y="2435363"/>
            <a:ext cx="5633272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32.000</a:t>
            </a:r>
            <a:r>
              <a:rPr lang="it-IT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 </a:t>
            </a:r>
          </a:p>
          <a:p>
            <a:pPr algn="ctr"/>
            <a:r>
              <a:rPr lang="it-IT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ISE/INVCIV</a:t>
            </a:r>
          </a:p>
          <a:p>
            <a:pPr algn="ctr"/>
            <a:endParaRPr lang="it-IT" sz="72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461934" y="1835199"/>
            <a:ext cx="404469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26.000</a:t>
            </a:r>
            <a:r>
              <a:rPr lang="it-IT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 </a:t>
            </a:r>
          </a:p>
          <a:p>
            <a:pPr algn="ctr"/>
            <a:r>
              <a:rPr lang="it-IT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RED</a:t>
            </a:r>
            <a:endParaRPr lang="it-IT" sz="72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69546" y="2239895"/>
            <a:ext cx="5532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31.000</a:t>
            </a:r>
            <a:r>
              <a:rPr lang="it-IT" sz="72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 </a:t>
            </a:r>
          </a:p>
          <a:p>
            <a:pPr algn="ctr"/>
            <a:r>
              <a:rPr lang="it-IT" sz="72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IMU/TASI</a:t>
            </a:r>
            <a:endParaRPr lang="it-IT" sz="72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0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3" grpId="0"/>
      <p:bldP spid="13" grpId="1"/>
      <p:bldP spid="13" grpId="2"/>
      <p:bldP spid="14" grpId="0"/>
      <p:bldP spid="14" grpId="1"/>
      <p:bldP spid="14" grpId="2"/>
      <p:bldP spid="7" grpId="0"/>
      <p:bldP spid="7" grpId="1"/>
      <p:bldP spid="7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28" y="2182000"/>
            <a:ext cx="7123172" cy="4103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asellaDiTesto 2"/>
          <p:cNvSpPr txBox="1"/>
          <p:nvPr/>
        </p:nvSpPr>
        <p:spPr>
          <a:xfrm>
            <a:off x="2456692" y="2693385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1.500  </a:t>
            </a:r>
          </a:p>
          <a:p>
            <a:pPr algn="ctr"/>
            <a:r>
              <a:rPr lang="it-IT" sz="54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posizioni gestite</a:t>
            </a:r>
            <a:endParaRPr lang="it-IT" sz="54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</p:txBody>
      </p:sp>
      <p:sp>
        <p:nvSpPr>
          <p:cNvPr id="4" name="Freccia in giù 3"/>
          <p:cNvSpPr/>
          <p:nvPr/>
        </p:nvSpPr>
        <p:spPr>
          <a:xfrm rot="18770213">
            <a:off x="866950" y="243820"/>
            <a:ext cx="2525485" cy="3273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0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t11\Desktop\log\AZ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91" y="1096978"/>
            <a:ext cx="3029558" cy="3033663"/>
          </a:xfrm>
          <a:prstGeom prst="ellips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4098" name="Picture 2" descr="C:\Users\ut11\Desktop\succession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368" y="4309017"/>
            <a:ext cx="3552610" cy="2343500"/>
          </a:xfrm>
          <a:prstGeom prst="snip2Diag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" name="Mezza cornice 1"/>
          <p:cNvSpPr/>
          <p:nvPr/>
        </p:nvSpPr>
        <p:spPr>
          <a:xfrm>
            <a:off x="1" y="0"/>
            <a:ext cx="1992428" cy="1828800"/>
          </a:xfrm>
          <a:prstGeom prst="halfFram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Mezza cornice 4"/>
          <p:cNvSpPr/>
          <p:nvPr/>
        </p:nvSpPr>
        <p:spPr>
          <a:xfrm rot="10800000">
            <a:off x="10327906" y="5322770"/>
            <a:ext cx="1864093" cy="1535229"/>
          </a:xfrm>
          <a:prstGeom prst="halfFra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37719" y="4819047"/>
            <a:ext cx="6566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Nel 2014 </a:t>
            </a:r>
          </a:p>
          <a:p>
            <a:pPr algn="ctr"/>
            <a:r>
              <a:rPr lang="it-IT" sz="40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g</a:t>
            </a:r>
            <a:r>
              <a:rPr lang="it-IT" sz="4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estite 700 pratiche</a:t>
            </a:r>
            <a:endParaRPr lang="it-IT" sz="40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</p:txBody>
      </p:sp>
      <p:sp>
        <p:nvSpPr>
          <p:cNvPr id="4" name="Freccia in giù 3"/>
          <p:cNvSpPr/>
          <p:nvPr/>
        </p:nvSpPr>
        <p:spPr>
          <a:xfrm>
            <a:off x="3700272" y="0"/>
            <a:ext cx="451104" cy="3986784"/>
          </a:xfrm>
          <a:prstGeom prst="downArrow">
            <a:avLst/>
          </a:prstGeom>
          <a:solidFill>
            <a:schemeClr val="tx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9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14:flythrough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3" grpId="0"/>
      <p:bldP spid="3" grpId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43890" y="4511111"/>
            <a:ext cx="1111758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ts val="2400"/>
              </a:spcBef>
              <a:spcAft>
                <a:spcPts val="800"/>
              </a:spcAft>
            </a:pPr>
            <a:r>
              <a:rPr lang="it-IT" sz="2000" spc="300" dirty="0" smtClean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risponde </a:t>
            </a:r>
            <a:r>
              <a:rPr lang="it-IT" sz="2000" spc="300" dirty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esigenze di artigiani, commercianti, liberi professionisti, </a:t>
            </a:r>
            <a:r>
              <a:rPr lang="it-IT" sz="2000" spc="300" dirty="0" smtClean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agenti </a:t>
            </a:r>
            <a:r>
              <a:rPr lang="it-IT" sz="2000" spc="300" dirty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commercio, promotori finanziari, venditori ambulanti e porta a porta, </a:t>
            </a:r>
            <a:r>
              <a:rPr lang="it-IT" sz="2000" spc="300" dirty="0" smtClean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edicolanti, </a:t>
            </a:r>
            <a:r>
              <a:rPr lang="it-IT" sz="2000" spc="300" dirty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piccole e medie imprese, cooperative e </a:t>
            </a:r>
            <a:r>
              <a:rPr lang="it-IT" sz="2000" spc="300" dirty="0" smtClean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associazioni.</a:t>
            </a:r>
            <a:endParaRPr lang="it-IT" spc="300" dirty="0">
              <a:effectLst/>
              <a:latin typeface="Eurostile" panose="020B05040202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43890" y="3352544"/>
            <a:ext cx="1091215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  <a:spcBef>
                <a:spcPts val="3600"/>
              </a:spcBef>
              <a:spcAft>
                <a:spcPts val="3600"/>
              </a:spcAft>
            </a:pPr>
            <a:r>
              <a:rPr lang="it-IT" sz="2000" spc="300" dirty="0" smtClean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offre </a:t>
            </a:r>
            <a:r>
              <a:rPr lang="it-IT" sz="2000" spc="300" dirty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assistenza contabile e fiscale a prezzi concorrenziali, avvalendosi della collaborazione di consulenti </a:t>
            </a:r>
            <a:r>
              <a:rPr lang="it-IT" sz="2000" spc="300" dirty="0" smtClean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qualificati</a:t>
            </a:r>
            <a:r>
              <a:rPr lang="it-IT" sz="2000" spc="600" dirty="0" smtClean="0"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1600" spc="600" dirty="0">
              <a:latin typeface="Eurostile" panose="020B050402020205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43890" y="1875941"/>
            <a:ext cx="107067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spc="6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200" b="1" spc="6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SAF - Servizi Amministrativi </a:t>
            </a:r>
            <a:r>
              <a:rPr lang="it-IT" sz="3200" b="1" spc="6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Fiscali</a:t>
            </a:r>
          </a:p>
          <a:p>
            <a:r>
              <a:rPr lang="it-IT" sz="3200" b="1" spc="600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 </a:t>
            </a:r>
            <a:r>
              <a:rPr lang="it-IT" sz="3200" b="1" spc="6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3200" b="1" spc="60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Caf</a:t>
            </a:r>
            <a:r>
              <a:rPr lang="it-IT" sz="3200" b="1" spc="600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Imprese della Cisl </a:t>
            </a:r>
            <a:endParaRPr lang="it-IT" sz="32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47" y="576359"/>
            <a:ext cx="2810828" cy="1099889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V="1">
            <a:off x="643890" y="1126303"/>
            <a:ext cx="6042660" cy="11430"/>
          </a:xfrm>
          <a:prstGeom prst="straightConnector1">
            <a:avLst/>
          </a:prstGeom>
          <a:ln>
            <a:solidFill>
              <a:srgbClr val="FF9933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Freccia in giù 8"/>
          <p:cNvSpPr/>
          <p:nvPr/>
        </p:nvSpPr>
        <p:spPr>
          <a:xfrm rot="16200000">
            <a:off x="1607058" y="2678501"/>
            <a:ext cx="451104" cy="3665220"/>
          </a:xfrm>
          <a:prstGeom prst="downArrow">
            <a:avLst/>
          </a:prstGeom>
          <a:solidFill>
            <a:schemeClr val="tx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52967" y="4010916"/>
            <a:ext cx="71547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100 </a:t>
            </a:r>
          </a:p>
          <a:p>
            <a:pPr algn="ctr"/>
            <a:r>
              <a:rPr lang="it-IT" sz="6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posizioni gestite</a:t>
            </a:r>
            <a:endParaRPr lang="it-IT" sz="6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anose="020B0504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gallery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4" grpId="0" build="allAtOnce"/>
      <p:bldP spid="4" grpId="1" build="allAtOnce"/>
      <p:bldP spid="4" grpId="2" build="allAtOnce"/>
      <p:bldP spid="5" grpId="0"/>
      <p:bldP spid="9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992" y="3338392"/>
            <a:ext cx="4538873" cy="306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528641" y="313372"/>
            <a:ext cx="10944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latin typeface="Eurostile" panose="020B0504020202050204" pitchFamily="34" charset="0"/>
              </a:rPr>
              <a:t>In collaborazione con </a:t>
            </a:r>
            <a:r>
              <a:rPr lang="it-IT" sz="4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SICET</a:t>
            </a:r>
            <a:r>
              <a:rPr lang="it-IT" sz="3200" dirty="0" smtClean="0">
                <a:latin typeface="Eurostile" panose="020B0504020202050204" pitchFamily="34" charset="0"/>
              </a:rPr>
              <a:t>, il </a:t>
            </a:r>
            <a:r>
              <a:rPr lang="it-IT" sz="4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0"/>
              </a:rPr>
              <a:t>CAF</a:t>
            </a:r>
            <a:r>
              <a:rPr lang="it-IT" sz="3200" dirty="0" smtClean="0">
                <a:latin typeface="Eurostile" panose="020B0504020202050204" pitchFamily="34" charset="0"/>
              </a:rPr>
              <a:t> provvede alla :</a:t>
            </a:r>
          </a:p>
        </p:txBody>
      </p:sp>
      <p:sp>
        <p:nvSpPr>
          <p:cNvPr id="4" name="Rettangolo 3"/>
          <p:cNvSpPr/>
          <p:nvPr/>
        </p:nvSpPr>
        <p:spPr>
          <a:xfrm>
            <a:off x="271464" y="1298472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Eurostile" panose="020B0504020202050204" pitchFamily="34" charset="0"/>
              </a:rPr>
              <a:t>predisposizione e stesura del contratto di locazione con tutti gli </a:t>
            </a:r>
            <a:r>
              <a:rPr lang="it-IT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Eurostile" panose="020B0504020202050204" pitchFamily="34" charset="0"/>
              </a:rPr>
              <a:t>allegati</a:t>
            </a:r>
            <a:endParaRPr lang="it-IT" sz="2800" dirty="0">
              <a:solidFill>
                <a:schemeClr val="accent5">
                  <a:lumMod val="40000"/>
                  <a:lumOff val="60000"/>
                </a:schemeClr>
              </a:solidFill>
              <a:latin typeface="Eurostile" panose="020B050402020205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71464" y="1917194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rgbClr val="FFFF00"/>
                </a:solidFill>
                <a:latin typeface="Eurostile" panose="020B0504020202050204" pitchFamily="34" charset="0"/>
              </a:rPr>
              <a:t>registrazione </a:t>
            </a:r>
            <a:r>
              <a:rPr lang="it-IT" sz="2800" dirty="0">
                <a:solidFill>
                  <a:srgbClr val="FFFF00"/>
                </a:solidFill>
                <a:latin typeface="Eurostile" panose="020B0504020202050204" pitchFamily="34" charset="0"/>
              </a:rPr>
              <a:t>del contratto ed al versamento dell'’imposta di registro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71464" y="2564034"/>
            <a:ext cx="1108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Eurostile" panose="020B0504020202050204" pitchFamily="34" charset="0"/>
              </a:rPr>
              <a:t>predisposizione dei modelli di registrazione</a:t>
            </a:r>
            <a:endParaRPr lang="it-IT" sz="2800" dirty="0">
              <a:solidFill>
                <a:schemeClr val="accent5">
                  <a:lumMod val="40000"/>
                  <a:lumOff val="60000"/>
                </a:schemeClr>
              </a:solidFill>
              <a:latin typeface="Eurostile" panose="020B050402020205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33" y="3338392"/>
            <a:ext cx="2282363" cy="306627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18096" y="2016506"/>
            <a:ext cx="41908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spc="300" dirty="0" smtClean="0">
                <a:latin typeface="Eurostile" panose="020B0504020202050204" pitchFamily="34" charset="0"/>
              </a:rPr>
              <a:t>300 contratti d’affitto all’anno</a:t>
            </a:r>
            <a:endParaRPr lang="it-IT" sz="4800" b="1" spc="300" dirty="0">
              <a:latin typeface="Eurostile" panose="020B050402020205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51" y="1596323"/>
            <a:ext cx="3642696" cy="3887354"/>
          </a:xfrm>
          <a:prstGeom prst="rect">
            <a:avLst/>
          </a:prstGeom>
        </p:spPr>
      </p:pic>
      <p:sp>
        <p:nvSpPr>
          <p:cNvPr id="11" name="Freccia in giù 10"/>
          <p:cNvSpPr/>
          <p:nvPr/>
        </p:nvSpPr>
        <p:spPr>
          <a:xfrm>
            <a:off x="3087948" y="0"/>
            <a:ext cx="451104" cy="1917194"/>
          </a:xfrm>
          <a:prstGeom prst="downArrow">
            <a:avLst/>
          </a:prstGeom>
          <a:solidFill>
            <a:schemeClr val="tx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4" grpId="2"/>
      <p:bldP spid="8" grpId="0"/>
      <p:bldP spid="8" grpId="1"/>
      <p:bldP spid="8" grpId="2"/>
      <p:bldP spid="10" grpId="0"/>
      <p:bldP spid="10" grpId="1"/>
      <p:bldP spid="10" grpId="2"/>
      <p:bldP spid="5" grpId="0"/>
      <p:bldP spid="5" grpId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11\Desktop\Present.Cisl\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1525"/>
            <a:ext cx="5184583" cy="2806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Mezza cornice 2"/>
          <p:cNvSpPr/>
          <p:nvPr/>
        </p:nvSpPr>
        <p:spPr>
          <a:xfrm rot="5400000">
            <a:off x="9472612" y="271462"/>
            <a:ext cx="2990849" cy="2447925"/>
          </a:xfrm>
          <a:prstGeom prst="halfFram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Mezza cornice 4"/>
          <p:cNvSpPr/>
          <p:nvPr/>
        </p:nvSpPr>
        <p:spPr>
          <a:xfrm rot="16200000">
            <a:off x="-228600" y="4276723"/>
            <a:ext cx="2809875" cy="2352675"/>
          </a:xfrm>
          <a:prstGeom prst="halfFram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57" y="1655016"/>
            <a:ext cx="2687329" cy="463790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787" y="1655016"/>
            <a:ext cx="2430673" cy="463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44" y="2428142"/>
            <a:ext cx="4622102" cy="40150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01638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e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Elementare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e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11968</TotalTime>
  <Words>133</Words>
  <Application>Microsoft Office PowerPoint</Application>
  <PresentationFormat>Widescreen</PresentationFormat>
  <Paragraphs>26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Eurostile</vt:lpstr>
      <vt:lpstr>Palatino Linotype</vt:lpstr>
      <vt:lpstr>Times New Roman</vt:lpstr>
      <vt:lpstr>Wingdings</vt:lpstr>
      <vt:lpstr>Elementare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CISL dei LAGHI</dc:title>
  <dc:creator>utente</dc:creator>
  <cp:lastModifiedBy>Account Microsoft</cp:lastModifiedBy>
  <cp:revision>716</cp:revision>
  <dcterms:created xsi:type="dcterms:W3CDTF">2015-08-04T14:16:57Z</dcterms:created>
  <dcterms:modified xsi:type="dcterms:W3CDTF">2015-10-05T15:55:03Z</dcterms:modified>
</cp:coreProperties>
</file>